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78" r:id="rId3"/>
    <p:sldId id="280" r:id="rId4"/>
    <p:sldId id="279" r:id="rId5"/>
    <p:sldId id="281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4" r:id="rId20"/>
    <p:sldId id="271" r:id="rId21"/>
    <p:sldId id="272" r:id="rId22"/>
    <p:sldId id="276" r:id="rId23"/>
    <p:sldId id="275" r:id="rId24"/>
    <p:sldId id="277" r:id="rId25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9493D3-D9C4-4F98-B215-82F2F13FAE00}" type="datetimeFigureOut">
              <a:rPr lang="es-CR" smtClean="0"/>
              <a:pPr/>
              <a:t>14/06/2011</a:t>
            </a:fld>
            <a:endParaRPr lang="es-C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8B483-B931-4424-A9A4-6D6405238DCD}" type="slidenum">
              <a:rPr lang="es-CR" smtClean="0"/>
              <a:pPr/>
              <a:t>‹Nº›</a:t>
            </a:fld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8B483-B931-4424-A9A4-6D6405238DCD}" type="slidenum">
              <a:rPr lang="es-CR" smtClean="0"/>
              <a:pPr/>
              <a:t>23</a:t>
            </a:fld>
            <a:endParaRPr lang="es-C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3856-160E-4A05-9991-C2C20F7D5590}" type="datetimeFigureOut">
              <a:rPr lang="es-CR" smtClean="0"/>
              <a:pPr/>
              <a:t>14/06/2011</a:t>
            </a:fld>
            <a:endParaRPr lang="es-CR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A92A593-D943-44A4-9291-82D8CE04A7C6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3856-160E-4A05-9991-C2C20F7D5590}" type="datetimeFigureOut">
              <a:rPr lang="es-CR" smtClean="0"/>
              <a:pPr/>
              <a:t>14/06/2011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2A593-D943-44A4-9291-82D8CE04A7C6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A92A593-D943-44A4-9291-82D8CE04A7C6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3856-160E-4A05-9991-C2C20F7D5590}" type="datetimeFigureOut">
              <a:rPr lang="es-CR" smtClean="0"/>
              <a:pPr/>
              <a:t>14/06/2011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3856-160E-4A05-9991-C2C20F7D5590}" type="datetimeFigureOut">
              <a:rPr lang="es-CR" smtClean="0"/>
              <a:pPr/>
              <a:t>14/06/2011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A92A593-D943-44A4-9291-82D8CE04A7C6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3856-160E-4A05-9991-C2C20F7D5590}" type="datetimeFigureOut">
              <a:rPr lang="es-CR" smtClean="0"/>
              <a:pPr/>
              <a:t>14/06/2011</a:t>
            </a:fld>
            <a:endParaRPr lang="es-CR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A92A593-D943-44A4-9291-82D8CE04A7C6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D8C3856-160E-4A05-9991-C2C20F7D5590}" type="datetimeFigureOut">
              <a:rPr lang="es-CR" smtClean="0"/>
              <a:pPr/>
              <a:t>14/06/2011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2A593-D943-44A4-9291-82D8CE04A7C6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3856-160E-4A05-9991-C2C20F7D5590}" type="datetimeFigureOut">
              <a:rPr lang="es-CR" smtClean="0"/>
              <a:pPr/>
              <a:t>14/06/2011</a:t>
            </a:fld>
            <a:endParaRPr lang="es-C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CR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A92A593-D943-44A4-9291-82D8CE04A7C6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3856-160E-4A05-9991-C2C20F7D5590}" type="datetimeFigureOut">
              <a:rPr lang="es-CR" smtClean="0"/>
              <a:pPr/>
              <a:t>14/06/2011</a:t>
            </a:fld>
            <a:endParaRPr lang="es-C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A92A593-D943-44A4-9291-82D8CE04A7C6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3856-160E-4A05-9991-C2C20F7D5590}" type="datetimeFigureOut">
              <a:rPr lang="es-CR" smtClean="0"/>
              <a:pPr/>
              <a:t>14/06/2011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92A593-D943-44A4-9291-82D8CE04A7C6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A92A593-D943-44A4-9291-82D8CE04A7C6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3856-160E-4A05-9991-C2C20F7D5590}" type="datetimeFigureOut">
              <a:rPr lang="es-CR" smtClean="0"/>
              <a:pPr/>
              <a:t>14/06/2011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C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A92A593-D943-44A4-9291-82D8CE04A7C6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D8C3856-160E-4A05-9991-C2C20F7D5590}" type="datetimeFigureOut">
              <a:rPr lang="es-CR" smtClean="0"/>
              <a:pPr/>
              <a:t>14/06/2011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C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D8C3856-160E-4A05-9991-C2C20F7D5590}" type="datetimeFigureOut">
              <a:rPr lang="es-CR" smtClean="0"/>
              <a:pPr/>
              <a:t>14/06/2011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CR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A92A593-D943-44A4-9291-82D8CE04A7C6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es-CR" dirty="0" smtClean="0"/>
              <a:t>Magnitudes digitales </a:t>
            </a:r>
          </a:p>
          <a:p>
            <a:pPr marL="342900" indent="-342900">
              <a:buAutoNum type="arabicPeriod"/>
            </a:pPr>
            <a:r>
              <a:rPr lang="es-CR" dirty="0" smtClean="0"/>
              <a:t>Diagramas </a:t>
            </a:r>
          </a:p>
          <a:p>
            <a:pPr marL="342900" indent="-342900">
              <a:buAutoNum type="arabicPeriod"/>
            </a:pPr>
            <a:r>
              <a:rPr lang="es-CR" dirty="0" smtClean="0"/>
              <a:t>Practica </a:t>
            </a:r>
          </a:p>
          <a:p>
            <a:pPr marL="342900" indent="-342900">
              <a:buAutoNum type="arabicPeriod"/>
            </a:pPr>
            <a:r>
              <a:rPr lang="es-CR" dirty="0" smtClean="0"/>
              <a:t>Temas de examen </a:t>
            </a:r>
            <a:endParaRPr lang="es-CR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R" dirty="0" smtClean="0"/>
              <a:t>Arquitectura  de computadoras</a:t>
            </a:r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Lógica digital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R" dirty="0"/>
              <a:t> Circuitos que operan con valores lógicos</a:t>
            </a:r>
          </a:p>
          <a:p>
            <a:r>
              <a:rPr lang="es-CR" dirty="0"/>
              <a:t>(Verdadero=1, Falso=0)</a:t>
            </a:r>
          </a:p>
          <a:p>
            <a:r>
              <a:rPr lang="es-CR" dirty="0"/>
              <a:t> Idea: realizar diferentes operaciones</a:t>
            </a:r>
          </a:p>
          <a:p>
            <a:r>
              <a:rPr lang="es-CR" dirty="0"/>
              <a:t>lógicas y matemáticas combinando</a:t>
            </a:r>
          </a:p>
          <a:p>
            <a:r>
              <a:rPr lang="es-CR" dirty="0"/>
              <a:t>circuitos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8280920" cy="5865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764704"/>
            <a:ext cx="7961495" cy="483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64704"/>
            <a:ext cx="7848231" cy="55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3291" y="692696"/>
            <a:ext cx="8190709" cy="523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8007293" cy="557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421" y="476672"/>
            <a:ext cx="8449579" cy="537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844" y="692696"/>
            <a:ext cx="7282531" cy="5108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684" y="836712"/>
            <a:ext cx="8866316" cy="5289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DIAGRAMA DE VENN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CR" dirty="0" smtClean="0"/>
              <a:t>El diagrama de </a:t>
            </a:r>
            <a:r>
              <a:rPr lang="es-CR" dirty="0" err="1" smtClean="0"/>
              <a:t>Venn</a:t>
            </a:r>
            <a:r>
              <a:rPr lang="es-CR" dirty="0" smtClean="0"/>
              <a:t> representado en el ejemplo 1 puede describirse como la </a:t>
            </a:r>
            <a:r>
              <a:rPr lang="es-CR" b="1" dirty="0" smtClean="0"/>
              <a:t>relación entre el conjunto </a:t>
            </a:r>
            <a:r>
              <a:rPr lang="es-CR" b="1" i="1" dirty="0" smtClean="0"/>
              <a:t>A</a:t>
            </a:r>
            <a:r>
              <a:rPr lang="es-CR" b="1" dirty="0" smtClean="0"/>
              <a:t> y el conjunto </a:t>
            </a:r>
            <a:r>
              <a:rPr lang="es-CR" b="1" i="1" dirty="0" smtClean="0"/>
              <a:t>B</a:t>
            </a:r>
            <a:r>
              <a:rPr lang="es-CR" dirty="0" smtClean="0"/>
              <a:t>. El área combinada de ambos conjuntos recibe el nombre de </a:t>
            </a:r>
            <a:r>
              <a:rPr lang="es-CR" b="1" dirty="0" smtClean="0"/>
              <a:t>unión de los conjuntos </a:t>
            </a:r>
            <a:r>
              <a:rPr lang="es-CR" b="1" i="1" dirty="0" smtClean="0"/>
              <a:t>A</a:t>
            </a:r>
            <a:r>
              <a:rPr lang="es-CR" b="1" dirty="0" smtClean="0"/>
              <a:t> y </a:t>
            </a:r>
            <a:r>
              <a:rPr lang="es-CR" b="1" i="1" dirty="0" smtClean="0"/>
              <a:t>B</a:t>
            </a:r>
            <a:r>
              <a:rPr lang="es-CR" dirty="0" smtClean="0"/>
              <a:t>. La unión en este caso contiene todos los tipos de criaturas que tienen dos piernas, pueden volar, o ambas cosas a la vez. El área donde los conjuntos </a:t>
            </a:r>
            <a:r>
              <a:rPr lang="es-CR" i="1" dirty="0" smtClean="0"/>
              <a:t>A</a:t>
            </a:r>
            <a:r>
              <a:rPr lang="es-CR" dirty="0" smtClean="0"/>
              <a:t> y </a:t>
            </a:r>
            <a:r>
              <a:rPr lang="es-CR" i="1" dirty="0" smtClean="0"/>
              <a:t>B</a:t>
            </a:r>
            <a:r>
              <a:rPr lang="es-CR" dirty="0" smtClean="0"/>
              <a:t> se solapan se define como la </a:t>
            </a:r>
            <a:r>
              <a:rPr lang="es-CR" i="1" dirty="0" smtClean="0"/>
              <a:t>intersección de A y B</a:t>
            </a:r>
            <a:r>
              <a:rPr lang="es-CR" dirty="0" smtClean="0"/>
              <a:t>. Contiene todos los tipos de criaturas que pertenecen a la vez a </a:t>
            </a:r>
            <a:r>
              <a:rPr lang="es-CR" i="1" dirty="0" err="1" smtClean="0"/>
              <a:t>A</a:t>
            </a:r>
            <a:r>
              <a:rPr lang="es-CR" dirty="0" smtClean="0"/>
              <a:t> y a </a:t>
            </a:r>
            <a:r>
              <a:rPr lang="es-CR" i="1" dirty="0" smtClean="0"/>
              <a:t>B</a:t>
            </a:r>
            <a:r>
              <a:rPr lang="es-CR" dirty="0" smtClean="0"/>
              <a:t>, es decir, que tienen dos piernas </a:t>
            </a:r>
            <a:r>
              <a:rPr lang="es-CR" b="1" dirty="0" smtClean="0"/>
              <a:t>y</a:t>
            </a:r>
            <a:r>
              <a:rPr lang="es-CR" dirty="0" smtClean="0"/>
              <a:t> pueden volar</a:t>
            </a:r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Magnitud analógica 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CR" i="1" dirty="0"/>
              <a:t>Magnitudes analógicas son aquéllas cuyos valores varían de forma continua. Esto significa</a:t>
            </a:r>
          </a:p>
          <a:p>
            <a:r>
              <a:rPr lang="es-CR" dirty="0"/>
              <a:t>que dentro de un rango de variación, no importando cuán pequeño sea, una variable</a:t>
            </a:r>
          </a:p>
          <a:p>
            <a:r>
              <a:rPr lang="es-CR" dirty="0"/>
              <a:t>analógica puede tomar un valor entre un número infinito de valores diferentes, de manera</a:t>
            </a:r>
          </a:p>
          <a:p>
            <a:r>
              <a:rPr lang="es-CR" dirty="0"/>
              <a:t>que si dibujamos la gráfica de una función analógica en función del tiempo, obtendremos</a:t>
            </a:r>
          </a:p>
          <a:p>
            <a:r>
              <a:rPr lang="es-CR" dirty="0"/>
              <a:t>una curva continua. Ejemplos de magnitudes analógicas pueden ser la temperatura de un</a:t>
            </a:r>
          </a:p>
          <a:p>
            <a:r>
              <a:rPr lang="es-CR" dirty="0"/>
              <a:t>horno, el peso de un individuo, el volumen de combustible almacenado en un depósito, etc.</a:t>
            </a:r>
          </a:p>
          <a:p>
            <a:r>
              <a:rPr lang="es-CR" dirty="0"/>
              <a:t>Son las magnitudes más habituales en la naturaleza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WordArt 4"/>
          <p:cNvSpPr>
            <a:spLocks noChangeArrowheads="1" noChangeShapeType="1" noTextEdit="1"/>
          </p:cNvSpPr>
          <p:nvPr/>
        </p:nvSpPr>
        <p:spPr bwMode="auto">
          <a:xfrm>
            <a:off x="1187450" y="152400"/>
            <a:ext cx="648017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CR" sz="32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DIAGRAMAS DE VENN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250825" y="657225"/>
            <a:ext cx="8642350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/>
              <a:t>Los diagramas de Venn que se deben al filósofo inglés John Venn (1834-1883) sirven para representar conjuntos de manera gráfica mediante dibujos ó diagramas que pueden ser círculos, rectángulos, triángulos o cualquier curva cerrada.</a:t>
            </a: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755650" y="4183063"/>
            <a:ext cx="2592388" cy="2449512"/>
          </a:xfrm>
          <a:prstGeom prst="rect">
            <a:avLst/>
          </a:prstGeom>
          <a:solidFill>
            <a:srgbClr val="F2F6A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R"/>
          </a:p>
        </p:txBody>
      </p:sp>
      <p:sp>
        <p:nvSpPr>
          <p:cNvPr id="18441" name="Oval 9"/>
          <p:cNvSpPr>
            <a:spLocks noChangeArrowheads="1"/>
          </p:cNvSpPr>
          <p:nvPr/>
        </p:nvSpPr>
        <p:spPr bwMode="auto">
          <a:xfrm rot="2545327">
            <a:off x="3492500" y="4652963"/>
            <a:ext cx="2519363" cy="1223962"/>
          </a:xfrm>
          <a:prstGeom prst="ellipse">
            <a:avLst/>
          </a:prstGeom>
          <a:solidFill>
            <a:srgbClr val="33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R"/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5940425" y="3862388"/>
            <a:ext cx="2640013" cy="2590800"/>
          </a:xfrm>
          <a:custGeom>
            <a:avLst/>
            <a:gdLst/>
            <a:ahLst/>
            <a:cxnLst>
              <a:cxn ang="0">
                <a:pos x="571" y="60"/>
              </a:cxn>
              <a:cxn ang="0">
                <a:pos x="902" y="207"/>
              </a:cxn>
              <a:cxn ang="0">
                <a:pos x="1112" y="3"/>
              </a:cxn>
              <a:cxn ang="0">
                <a:pos x="1593" y="227"/>
              </a:cxn>
              <a:cxn ang="0">
                <a:pos x="1533" y="1006"/>
              </a:cxn>
              <a:cxn ang="0">
                <a:pos x="1173" y="1563"/>
              </a:cxn>
              <a:cxn ang="0">
                <a:pos x="830" y="1203"/>
              </a:cxn>
              <a:cxn ang="0">
                <a:pos x="331" y="1506"/>
              </a:cxn>
              <a:cxn ang="0">
                <a:pos x="30" y="449"/>
              </a:cxn>
              <a:cxn ang="0">
                <a:pos x="571" y="60"/>
              </a:cxn>
            </a:cxnLst>
            <a:rect l="0" t="0" r="r" b="b"/>
            <a:pathLst>
              <a:path w="1663" h="1632">
                <a:moveTo>
                  <a:pt x="571" y="60"/>
                </a:moveTo>
                <a:cubicBezTo>
                  <a:pt x="716" y="20"/>
                  <a:pt x="812" y="216"/>
                  <a:pt x="902" y="207"/>
                </a:cubicBezTo>
                <a:cubicBezTo>
                  <a:pt x="992" y="198"/>
                  <a:pt x="997" y="0"/>
                  <a:pt x="1112" y="3"/>
                </a:cubicBezTo>
                <a:cubicBezTo>
                  <a:pt x="1227" y="6"/>
                  <a:pt x="1523" y="60"/>
                  <a:pt x="1593" y="227"/>
                </a:cubicBezTo>
                <a:cubicBezTo>
                  <a:pt x="1663" y="393"/>
                  <a:pt x="1603" y="782"/>
                  <a:pt x="1533" y="1006"/>
                </a:cubicBezTo>
                <a:cubicBezTo>
                  <a:pt x="1463" y="1229"/>
                  <a:pt x="1290" y="1530"/>
                  <a:pt x="1173" y="1563"/>
                </a:cubicBezTo>
                <a:cubicBezTo>
                  <a:pt x="1056" y="1596"/>
                  <a:pt x="970" y="1213"/>
                  <a:pt x="830" y="1203"/>
                </a:cubicBezTo>
                <a:cubicBezTo>
                  <a:pt x="690" y="1193"/>
                  <a:pt x="464" y="1632"/>
                  <a:pt x="331" y="1506"/>
                </a:cubicBezTo>
                <a:cubicBezTo>
                  <a:pt x="198" y="1380"/>
                  <a:pt x="0" y="689"/>
                  <a:pt x="30" y="449"/>
                </a:cubicBezTo>
                <a:cubicBezTo>
                  <a:pt x="61" y="208"/>
                  <a:pt x="421" y="68"/>
                  <a:pt x="571" y="60"/>
                </a:cubicBezTo>
                <a:close/>
              </a:path>
            </a:pathLst>
          </a:custGeom>
          <a:solidFill>
            <a:srgbClr val="E7150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CR"/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250825" y="4257675"/>
            <a:ext cx="5762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/>
              <a:t>A</a:t>
            </a: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5543550" y="3968750"/>
            <a:ext cx="5762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/>
              <a:t>M</a:t>
            </a: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3600450" y="3897313"/>
            <a:ext cx="5762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/>
              <a:t>T</a:t>
            </a:r>
          </a:p>
        </p:txBody>
      </p:sp>
      <p:sp>
        <p:nvSpPr>
          <p:cNvPr id="18447" name="Text Box 15"/>
          <p:cNvSpPr txBox="1">
            <a:spLocks noChangeArrowheads="1"/>
          </p:cNvSpPr>
          <p:nvPr/>
        </p:nvSpPr>
        <p:spPr bwMode="auto">
          <a:xfrm>
            <a:off x="900113" y="4221163"/>
            <a:ext cx="358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>
                <a:latin typeface="Arial Black" pitchFamily="34" charset="0"/>
              </a:rPr>
              <a:t>7</a:t>
            </a:r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2700338" y="5984875"/>
            <a:ext cx="358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>
                <a:latin typeface="Arial Black" pitchFamily="34" charset="0"/>
              </a:rPr>
              <a:t>2</a:t>
            </a:r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1835150" y="5624513"/>
            <a:ext cx="358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>
                <a:latin typeface="Arial Black" pitchFamily="34" charset="0"/>
              </a:rPr>
              <a:t>3</a:t>
            </a:r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2555875" y="4221163"/>
            <a:ext cx="358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>
                <a:latin typeface="Arial Black" pitchFamily="34" charset="0"/>
              </a:rPr>
              <a:t>6</a:t>
            </a:r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1116013" y="5984875"/>
            <a:ext cx="358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>
                <a:latin typeface="Arial Black" pitchFamily="34" charset="0"/>
              </a:rPr>
              <a:t>9</a:t>
            </a:r>
          </a:p>
        </p:txBody>
      </p:sp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4787900" y="4833938"/>
            <a:ext cx="358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>
                <a:solidFill>
                  <a:srgbClr val="FFFF00"/>
                </a:solidFill>
                <a:latin typeface="Arial Black" pitchFamily="34" charset="0"/>
              </a:rPr>
              <a:t>a</a:t>
            </a:r>
          </a:p>
        </p:txBody>
      </p:sp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3959225" y="4797425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>
                <a:solidFill>
                  <a:srgbClr val="FFFF00"/>
                </a:solidFill>
                <a:latin typeface="Arial Black" pitchFamily="34" charset="0"/>
              </a:rPr>
              <a:t>e</a:t>
            </a:r>
          </a:p>
        </p:txBody>
      </p:sp>
      <p:sp>
        <p:nvSpPr>
          <p:cNvPr id="18455" name="Text Box 23"/>
          <p:cNvSpPr txBox="1">
            <a:spLocks noChangeArrowheads="1"/>
          </p:cNvSpPr>
          <p:nvPr/>
        </p:nvSpPr>
        <p:spPr bwMode="auto">
          <a:xfrm>
            <a:off x="4464050" y="5192713"/>
            <a:ext cx="358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>
                <a:solidFill>
                  <a:srgbClr val="FFFF00"/>
                </a:solidFill>
                <a:latin typeface="Arial Black" pitchFamily="34" charset="0"/>
              </a:rPr>
              <a:t>i</a:t>
            </a:r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>
            <a:off x="4248150" y="4473575"/>
            <a:ext cx="358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>
                <a:solidFill>
                  <a:srgbClr val="FFFF00"/>
                </a:solidFill>
                <a:latin typeface="Arial Black" pitchFamily="34" charset="0"/>
              </a:rPr>
              <a:t>o</a:t>
            </a:r>
          </a:p>
        </p:txBody>
      </p:sp>
      <p:sp>
        <p:nvSpPr>
          <p:cNvPr id="18457" name="Text Box 25"/>
          <p:cNvSpPr txBox="1">
            <a:spLocks noChangeArrowheads="1"/>
          </p:cNvSpPr>
          <p:nvPr/>
        </p:nvSpPr>
        <p:spPr bwMode="auto">
          <a:xfrm>
            <a:off x="5040313" y="5553075"/>
            <a:ext cx="358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>
                <a:solidFill>
                  <a:srgbClr val="FFFF00"/>
                </a:solidFill>
                <a:latin typeface="Arial Black" pitchFamily="34" charset="0"/>
              </a:rPr>
              <a:t>u</a:t>
            </a:r>
          </a:p>
        </p:txBody>
      </p:sp>
      <p:sp>
        <p:nvSpPr>
          <p:cNvPr id="18458" name="Text Box 26"/>
          <p:cNvSpPr txBox="1">
            <a:spLocks noChangeArrowheads="1"/>
          </p:cNvSpPr>
          <p:nvPr/>
        </p:nvSpPr>
        <p:spPr bwMode="auto">
          <a:xfrm>
            <a:off x="6372225" y="5229225"/>
            <a:ext cx="935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>
                <a:solidFill>
                  <a:schemeClr val="bg1"/>
                </a:solidFill>
              </a:rPr>
              <a:t>(1;3)</a:t>
            </a:r>
          </a:p>
        </p:txBody>
      </p:sp>
      <p:sp>
        <p:nvSpPr>
          <p:cNvPr id="18459" name="Text Box 27"/>
          <p:cNvSpPr txBox="1">
            <a:spLocks noChangeArrowheads="1"/>
          </p:cNvSpPr>
          <p:nvPr/>
        </p:nvSpPr>
        <p:spPr bwMode="auto">
          <a:xfrm>
            <a:off x="7380288" y="5121275"/>
            <a:ext cx="9350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>
                <a:solidFill>
                  <a:schemeClr val="bg1"/>
                </a:solidFill>
              </a:rPr>
              <a:t>(7;6)</a:t>
            </a:r>
          </a:p>
        </p:txBody>
      </p:sp>
      <p:sp>
        <p:nvSpPr>
          <p:cNvPr id="18460" name="Text Box 28"/>
          <p:cNvSpPr txBox="1">
            <a:spLocks noChangeArrowheads="1"/>
          </p:cNvSpPr>
          <p:nvPr/>
        </p:nvSpPr>
        <p:spPr bwMode="auto">
          <a:xfrm>
            <a:off x="6300788" y="4257675"/>
            <a:ext cx="9350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>
                <a:solidFill>
                  <a:schemeClr val="bg1"/>
                </a:solidFill>
              </a:rPr>
              <a:t>(2;4)</a:t>
            </a:r>
          </a:p>
        </p:txBody>
      </p:sp>
      <p:sp>
        <p:nvSpPr>
          <p:cNvPr id="18461" name="Text Box 29"/>
          <p:cNvSpPr txBox="1">
            <a:spLocks noChangeArrowheads="1"/>
          </p:cNvSpPr>
          <p:nvPr/>
        </p:nvSpPr>
        <p:spPr bwMode="auto">
          <a:xfrm>
            <a:off x="7451725" y="4221163"/>
            <a:ext cx="935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>
                <a:solidFill>
                  <a:schemeClr val="bg1"/>
                </a:solidFill>
              </a:rPr>
              <a:t>(5;8)</a:t>
            </a:r>
          </a:p>
        </p:txBody>
      </p:sp>
      <p:sp>
        <p:nvSpPr>
          <p:cNvPr id="18462" name="Text Box 30"/>
          <p:cNvSpPr txBox="1">
            <a:spLocks noChangeArrowheads="1"/>
          </p:cNvSpPr>
          <p:nvPr/>
        </p:nvSpPr>
        <p:spPr bwMode="auto">
          <a:xfrm>
            <a:off x="1908175" y="4508500"/>
            <a:ext cx="504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>
                <a:latin typeface="Arial Black" pitchFamily="34" charset="0"/>
              </a:rPr>
              <a:t>8</a:t>
            </a:r>
          </a:p>
        </p:txBody>
      </p:sp>
      <p:sp>
        <p:nvSpPr>
          <p:cNvPr id="18463" name="Text Box 31"/>
          <p:cNvSpPr txBox="1">
            <a:spLocks noChangeArrowheads="1"/>
          </p:cNvSpPr>
          <p:nvPr/>
        </p:nvSpPr>
        <p:spPr bwMode="auto">
          <a:xfrm>
            <a:off x="1403350" y="4652963"/>
            <a:ext cx="358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>
                <a:latin typeface="Arial Black" pitchFamily="34" charset="0"/>
              </a:rPr>
              <a:t>4</a:t>
            </a:r>
          </a:p>
        </p:txBody>
      </p:sp>
      <p:sp>
        <p:nvSpPr>
          <p:cNvPr id="18464" name="Text Box 32"/>
          <p:cNvSpPr txBox="1">
            <a:spLocks noChangeArrowheads="1"/>
          </p:cNvSpPr>
          <p:nvPr/>
        </p:nvSpPr>
        <p:spPr bwMode="auto">
          <a:xfrm>
            <a:off x="1116013" y="5300663"/>
            <a:ext cx="358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>
                <a:latin typeface="Arial Black" pitchFamily="34" charset="0"/>
              </a:rPr>
              <a:t>1</a:t>
            </a:r>
          </a:p>
        </p:txBody>
      </p:sp>
      <p:sp>
        <p:nvSpPr>
          <p:cNvPr id="18465" name="Text Box 33"/>
          <p:cNvSpPr txBox="1">
            <a:spLocks noChangeArrowheads="1"/>
          </p:cNvSpPr>
          <p:nvPr/>
        </p:nvSpPr>
        <p:spPr bwMode="auto">
          <a:xfrm>
            <a:off x="2627313" y="5229225"/>
            <a:ext cx="358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>
                <a:latin typeface="Arial Black" pitchFamily="34" charset="0"/>
              </a:rPr>
              <a:t>5</a:t>
            </a:r>
          </a:p>
        </p:txBody>
      </p:sp>
      <p:sp>
        <p:nvSpPr>
          <p:cNvPr id="18475" name="AutoShape 4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454775"/>
            <a:ext cx="971550" cy="395288"/>
          </a:xfrm>
          <a:prstGeom prst="actionButtonBlank">
            <a:avLst/>
          </a:prstGeom>
          <a:solidFill>
            <a:srgbClr val="F2F87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R"/>
          </a:p>
        </p:txBody>
      </p:sp>
      <p:sp>
        <p:nvSpPr>
          <p:cNvPr id="18476" name="Text Box 44"/>
          <p:cNvSpPr txBox="1">
            <a:spLocks noChangeArrowheads="1"/>
          </p:cNvSpPr>
          <p:nvPr/>
        </p:nvSpPr>
        <p:spPr bwMode="auto">
          <a:xfrm>
            <a:off x="8208963" y="6491288"/>
            <a:ext cx="11160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INDICE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500"/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9" grpId="0"/>
      <p:bldP spid="18440" grpId="0" animBg="1"/>
      <p:bldP spid="18441" grpId="0" animBg="1"/>
      <p:bldP spid="18443" grpId="0" animBg="1"/>
      <p:bldP spid="18444" grpId="0"/>
      <p:bldP spid="18445" grpId="0"/>
      <p:bldP spid="18446" grpId="0"/>
      <p:bldP spid="18447" grpId="0"/>
      <p:bldP spid="18448" grpId="0"/>
      <p:bldP spid="18449" grpId="0"/>
      <p:bldP spid="18450" grpId="0"/>
      <p:bldP spid="18451" grpId="0"/>
      <p:bldP spid="18453" grpId="0"/>
      <p:bldP spid="18454" grpId="0"/>
      <p:bldP spid="18455" grpId="0"/>
      <p:bldP spid="18456" grpId="0"/>
      <p:bldP spid="18457" grpId="0"/>
      <p:bldP spid="18458" grpId="0"/>
      <p:bldP spid="18459" grpId="0"/>
      <p:bldP spid="18460" grpId="0"/>
      <p:bldP spid="18461" grpId="0"/>
      <p:bldP spid="18462" grpId="0"/>
      <p:bldP spid="18463" grpId="0"/>
      <p:bldP spid="18464" grpId="0"/>
      <p:bldP spid="1846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data:image/jpg;base64,/9j/4AAQSkZJRgABAQAAAQABAAD/2wCEAAkGBhIPDhQQERIQExEQGBQSEhYSFhYVGBMXFBgVFRgSFRgYHCYhGRkjGhUXHzEsIygpLSwsFSE9NTAqNyYrLCkBCQoKDgwOGg8PGiwkHyU1LDUsKSosLCosLCwsLCksLC8vLSwsLCw0MiwpLDUsLCksLiksKSwsLCwpLCkpKSwsKf/AABEIAKUAsAMBIgACEQEDEQH/xAAbAAEAAgMBAQAAAAAAAAAAAAAABAUCAwYBB//EAEQQAAEDAgEHBwkFBgcBAAAAAAEAAgMEESEFEhMxQVFhBiIyQlJxgRQzU3JzgpGhsWKSosHRIzRDY4PCBxUWVKOz8CT/xAAbAQACAwEBAQAAAAAAAAAAAAAABQIDBAYBB//EADARAAICAQMDAQYFBQEAAAAAAAABAgMRBBIhBTFBURMyYaGx0SJxgZHwJFLB4fEU/9oADAMBAAIRAxEAPwD7iiLx7w0EkgAYknAADaUAeqoyjyljieYmB00w1xxWObfVpHHms8TfgqyqytJWc2FzoqXbI24kn9mepH9rWdlhic6WkZEwMjaGtGwfMneTvKvhS3yxVquoxre2HL+RhJVVc3SkZTt7MAz3eMkgt8GjvUd+Q43+dMsp26WWR4Pu52b8lYItKrivAms1d1neT+hXf6bpP9tTeMTD9QjeTtODdkYjO+IuiP4CFYovcIpVs12b/ciRxVEXmamTDqzgTN7rmz/xKZDypMeFXFox6WMmSLvdhnR+8LDevEVcqos2VdQur7vK+P3OgjkDmhzSHNcLgg3BB2gjWEkkDWlziGtaLkk2AA2knUFxFZV/5aNNCQGuNjT9WZx2RAdCQ44jm9obRXTZSflA6SY8xp5tOOjGR6X0j+/AbBtNcNNOcsLt6nUaD+tWYceuToa3luHc2kj0v815LIu9ptnP90W4qnqK6qm85UvaD1YAImjhfF/4liiZV6SuPdZ/M6KrQ1Q7rL+JDfkiJxu9mkO+VzpD+MlY/wCRU3+3g8I2j6BTkWhQivBqVcF2SI0VCI/NPmi3aKWRoHu3zfkrGmy/WQ9dlQ3szDMf4SMFvi096joq5UVy7oqnpqp94nUZJ5WQ1DhG7OhmOqOWwLra8xw5r/A34K7XzienbI3Ne0ObuPyI3HiFYZJ5SvpLMqHOkp9Qldi+H2p67PtaxtuMQuu0jhzHlCnUaGVa3Q5XzO3ReMeHAEEEHEEYgg7QvVhFwXK5Vq/LJXQj91iObL/PkGuL2bet2jhqBvZ8pcoOihDIjaaodoozrzbgl0lvstBPfbeq+lpWxRtjYLNYLD9TvO3xV9MMvLFXUdU64+zj3f0NqIi2HOBFjJIGi7iABtJsPmvIp2vF2ua4DskH6IAzREQAWmsrGQxulkNmMFyfyG87PFblyvKCr01QIR5uns9/2pTi1p4NHO73N3KUIuclFGrSad6i1Vr9fyIZkfPJp5RZxuI2bIWHq+scM4+GoLyQFjtKzpDBzfSNHV7xsP6raibxgox2o7+iKoSjXwkToJg9oe03a7Ef+3rNVlG/Ry5nUlu5vB4xI8Rj3g71ZqlrDwO4TU45QREXhMItPlsfpI/vN/VbGSBwuCCOBujJ5lGSIiD0mcmsreSSNp3n/wCaU5sJP8F51Reo7q7jhqIt26+cVEAkYWO6LhY/qNx2+C6zknlZ09PmyG80B0Up7RABbJb7TSD3kpRq6dj3LsxDrtOq5b49n9SBUyaavkd1aZogZ6z7SSH4aNvulSFX5DfnwmXbO+WXvD3uLfw5qsFKtYijgNXZ7S6T/nAREUzKcty7rP2bIBrkOcRwGAHiT8lE5HSmCpkpn4E7PtM/UH5KJlKWSpyi4wtDzEeYDa1ozrN9mctNc+ogq2VE7A15IdzbWcG2B1E7FS3zkYRh+DZ6r5n0VF4x4cARqOI7ivVcLzVVVIijdI7oxtc93c0En5BcXQh2ZnP6chMr/Wec4jwuB4LoOVz7Ubm+ldHF4Pe0OH3bqmW3SR5cjqOhVLbOz9AiIt50Zpq2ksJb0m2e3vbiB46vFWkMoe0OGpwDh3EXUFbMjn9iG9hz2eDXG3ysqrF5N2kl3iTV47UvV47UqjccDkmnge9wndmNAuDe2N+7crHknG7yh5YSYgCCdQOPN8VCyGINI/yjNzbc299d+HBbsnOArwKfO0Zdx6Nsb32d6xQ4wxfDja/+naoiLaMApGQanQ17OzUtMLvXZeSM/DSD3go6jV82ja2X0MkUvcGvbnfhLlTfHdW0Z9TDfVJFzyb/AHGn9jEfiwFWKruTzc2ljYdcWdEe+Jzo/wC1WKwrsfJLVibT9WERFIrIdFkeGFxdGwNc7AnE3xvtWVdkyKcASsDs25F74X7lKReYJbnnOTCGEMaGtFmtAAG4DYs0RekSi5Xeah9vH9HFVSn8sKxmgFjnOjlicQ0XsM4N5xGDeltVVpHnU1o9Y3+QW7SySi8nYdDedO18X9EbkWiz+03wb+pSz+03xb+hWr2kR3g3rPJOqT2jvo1RtI8a2tPqm3yKyyNWssQTmue95AcLXxtzScHatijOSa4NekX4mWqIirGJXf6dp/RN+J/VSaXJ8cXm2NbfXbWfFSEXiil4IqMV2QREXpIKDl390n9lIfg0lTlDyvHnQOYNcpZEP6rms/uUZvEWQseINnRxx6KqqIdhcKhnFswxt/Ua9Sl7yqg0ejrB/Buyb2Mls53uODXdwcvAUpqlmJ8r6hT7O5vw+fuERFcLwiLVU1AjaXG+4AayTgGjiV4AqKlsbc5x4ADEk7gNpUQxvlxkuxnYacT67h9BhxK9ggJdpJMXnUNYjB6reO87e5SUvu1DfESaRBylk0SU0kDQG57HNbbAB1uafA2K5ikn0kbX6i4C43HU5vgQR4LtVyFdTaCqezqTXmj7z5xngbO7n8FboLcTcX5Og6Jeo2Op+e35oIiJ0dUa6iXMY524XHE7B4mylU9GBC2NwDgAAQcQTtPxuogZpJWs6rLSP/sb8cfdVmsWpnykhnpIYjufkiiN8Xm7vZ2HHEeo4/Q4cQpdPUtkbnNPAg4EHcRsK8UeeAh2kjweNY1CQDqu47js7l7TqGuJGponItVNUCRocL7iDrBGtp4hbUwIBERABZUFPpq2nj2Ncah/BsQ5t/fcz4LFXfIiiu19W4Y1FmxX2Qsvmn3nFzu4tWXV2ba8epi11uypryzpnsDgQQCDgQcQQdYK5KKE0kvkr75huaVx6zBrhJ7bB8W2Ow269RMp5MZUxGOQG2BaWmzmOHRew7HApPCe15OU1OnV8Nr7+CoRQ9M+CQQVNs4m0UoFmTcPsSb27dl9kxboyUllHKW1SqltmuQq6M6WTSdRhLY+J1Ok/IcAd635SlLY7NNnPIY3gXbfAXPgvYog1oaMA0ADuCy6qzC2ryRijNERLiQUDLWS/KIs0HNkaQ+J3ZeNV+BxB4Eqei9TaeUThJwkpR7o4unmzgQ4Zr2HNkYdbHDWOI2g7QQk82aMBdzsGt7R3f8AtQVpylogXNfF+9nmsY0XM4HUcNgGvOODduBIVdk6LnuMoLahuD43YGIHqjeD2hg5Oq9bCUcP3vT/ACd90u9a2Kb4fn/X84JFFS6Ntibucc553uP5bBwCkIiobbeWdMljhBEReHpFkOik0nUeQ2TgdTZPyPAjcrBR5Yw5pacQ4EHuKxydKXR2cbuYSx3Et2+IsfFMdLZlbX4INEpEWNJBJVSGKn6ptLKRdkW8Dtybm7Nttuic4wWZFNlka47pM9pMnmtm8nbfRtsalw2NOqEHtv8Ak252hfQmMDQAAABgAMAANQCi5KyVHSxCKMGwuSTi57jre87XEqYkd1rtllnOai93T3P9AiIqTOaaqkZMwxyNa9jhZzXC4K5+fIU9PjTu00XopXWe3gyU9IcH/eXTIpRk49iq2mFqxNZOCnyxGalkcudC9jXPzJxozdxzBYnmuFs/FpIVoDcXGI4KRomyV1SHta5ojp2WcAR/Gdax9ZYP5J0pN2xaM74Xvi/63BKdT1GMbXGS7egul0hPmEv3Nd0Xp5KR7Jqsf15D9SSvRySpz09NJ7SaZw+Bdb5Kl9Rq9H/P1K10izzJfMh1WVIojZ8jQ7Y0c5x4BouT4BeRR1NR5uPQM9JOOf7kWv75Hcr2jyXDALRRRx+o0D4ka1JWWzqMnxBYNlPSqoczefkiBkzIsdPctznSP6ckhznvtsJ2DgLAbljlfIMVUBngte3oSMOa9l9x2jgbg7lYol/tJ7t+efUbRW33eDh6vJFVT9JnlEfbhHPHrRbfcJ7lEhr43nNDxnDW081w4FrrEfBfQ1Grclwzi0sUcnrtDvhdN6esTisWLPx7MYV66yPEuTjEur9/Iql6rZY/ZzSsHwDrfJYDkTBtkqj/AF5PyK3LrFPlP5fc0rqMf7WUZNhc6lAo60OqXxxB0znta/NhGebtOYbkc1otmYuIC7KLkdRtNzCHkbZXPl/7CVt0TY66mDGta0x1DLNAA/gutYeqrNP1hStUYR7+pTb1F4/DH9yuoOSE01jVO0UfoonXe7hJKNQ4M+8uspKRkMbY42tYxgs1rRYAdy3It07JTeZMUWWzseZMIiKBWEREAEREAUMQzcoVA7UdO8f8zP7VYqBlJujr4ZNkzJID6zbSs+QlU9ct1GO29/HBdDsERFgJhERABFz2X+WDaZ+iY3SS7RewbfUDvPBQo+Wk7HN09K5jXkAEZw14dYK1Uzazg8ydciIqj0IiIAKulF8oU47MdQ8/8LP7lYqBk1ukr5pNkLI4B6zryv8AkYlv6dHdevhkhPsXiIi6kpCIiACIiACIiAKzlFRukpyYxeWEtmiG90Zvm+8Lt95KOrbNG2Vhu2QBze4i+PFWa56NvklSYThBUOc+A7GSG7pIeF8Xt73DYEp6np3OCsXdfQsg/BaIiLnS0IiIA+e8lWiTKb3PxcDK8X7Wdb5Ald/NC17c1wDgdhFwuPyzyZniqfKqTEklxaLXaTrwOBafzWWnynUWYYxC24z3dG4vjjcn4LXYlY1JNEVwdiiIshIIiIA01lW2GN0rzZsYLndwF8OKcnaN0dODILSzF00o3OkN833RZvuqDI3yupEIxgp3NfOdj5BZ0cPG2D3dzRtK6FdF0zTuEHY+7+hVN+AiImxWEREAEREAEREAFGyhk9lREYpAc11sQbFpBuHtOxwIBB3hSUQBQUda+OQU1Sf2uOiktZtQ0dYbBIB0m+Iw1WS21+T454zHI3OabHaCCNTmkYtcNhGIVM4z0mEgdUQDVIwXlYP5rB0x9pmO9u1INX05p76u3p9i2M/UtEWijro5m58T2vbqu03sdx3HgVvSdrHDLAiIvACItFZXRwtz5XtY3Vdxtc7hvPAL1LPCA3qtrK18khpqY/tcNLJa7adp6x2GQjot8ThrxaZ6vCMOp4DrkeLSvH8ph6A+0/Hc3armgyfHTxiONua0XO0kk63OJxc47ScSnGk6c299vb0+5XKfoeZPyeyniEUYOa2+JNy4k3L3Ha4kkk7ypKIn5UEREAEREAEREAEREAEREAEREAVtdyfgmdpC0sl9JETG/wAXNtnDg64VfW0tRTML21IkaNk0QcfvRuZ9ERU2UV2e/FM9TaOOqf8AFl0Li11M15bhdshbfwLXWSm/xZdM4NbTNYXYXdIXW8A1t0RYv/FRu935v7ktzOxoqWoqWB7qkRtOyGINP3pHP+isKHk/BC7SBpfL6SUmR/g5180cG2CIttdFdfuRSIttlkiIrjwIiIAIiIAIiIA//9k="/>
          <p:cNvSpPr>
            <a:spLocks noChangeAspect="1" noChangeArrowheads="1"/>
          </p:cNvSpPr>
          <p:nvPr/>
        </p:nvSpPr>
        <p:spPr bwMode="auto">
          <a:xfrm>
            <a:off x="76200" y="-790575"/>
            <a:ext cx="1676400" cy="15716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R"/>
          </a:p>
        </p:txBody>
      </p:sp>
      <p:sp>
        <p:nvSpPr>
          <p:cNvPr id="14340" name="AutoShape 4" descr="data:image/jpg;base64,/9j/4AAQSkZJRgABAQAAAQABAAD/2wCEAAkGBhIPDhQQERIQExEQGBQSEhYSFhYVGBMXFBgVFRgSFRgYHCYhGRkjGhUXHzEsIygpLSwsFSE9NTAqNyYrLCkBCQoKDgwOGg8PGiwkHyU1LDUsKSosLCosLCwsLCksLC8vLSwsLCw0MiwpLDUsLCksLiksKSwsLCwpLCkpKSwsKf/AABEIAKUAsAMBIgACEQEDEQH/xAAbAAEAAgMBAQAAAAAAAAAAAAAABAUCAwYBB//EAEQQAAEDAgEHBwkFBgcBAAAAAAEAAgMEESEFEhMxQVFhBiIyQlJxgRQzU3JzgpGhsWKSosHRIzRDY4PCBxUWVKOz8CT/xAAbAQACAwEBAQAAAAAAAAAAAAAABQIDBAYBB//EADARAAICAQMDAQYFBQEAAAAAAAABAgMRBBIhBTFBURMyYaGx0SJxgZHwJFLB4fEU/9oADAMBAAIRAxEAPwD7iiLx7w0EkgAYknAADaUAeqoyjyljieYmB00w1xxWObfVpHHms8TfgqyqytJWc2FzoqXbI24kn9mepH9rWdlhic6WkZEwMjaGtGwfMneTvKvhS3yxVquoxre2HL+RhJVVc3SkZTt7MAz3eMkgt8GjvUd+Q43+dMsp26WWR4Pu52b8lYItKrivAms1d1neT+hXf6bpP9tTeMTD9QjeTtODdkYjO+IuiP4CFYovcIpVs12b/ciRxVEXmamTDqzgTN7rmz/xKZDypMeFXFox6WMmSLvdhnR+8LDevEVcqos2VdQur7vK+P3OgjkDmhzSHNcLgg3BB2gjWEkkDWlziGtaLkk2AA2knUFxFZV/5aNNCQGuNjT9WZx2RAdCQ44jm9obRXTZSflA6SY8xp5tOOjGR6X0j+/AbBtNcNNOcsLt6nUaD+tWYceuToa3luHc2kj0v815LIu9ptnP90W4qnqK6qm85UvaD1YAImjhfF/4liiZV6SuPdZ/M6KrQ1Q7rL+JDfkiJxu9mkO+VzpD+MlY/wCRU3+3g8I2j6BTkWhQivBqVcF2SI0VCI/NPmi3aKWRoHu3zfkrGmy/WQ9dlQ3szDMf4SMFvi096joq5UVy7oqnpqp94nUZJ5WQ1DhG7OhmOqOWwLra8xw5r/A34K7XzienbI3Ne0ObuPyI3HiFYZJ5SvpLMqHOkp9Qldi+H2p67PtaxtuMQuu0jhzHlCnUaGVa3Q5XzO3ReMeHAEEEHEEYgg7QvVhFwXK5Vq/LJXQj91iObL/PkGuL2bet2jhqBvZ8pcoOihDIjaaodoozrzbgl0lvstBPfbeq+lpWxRtjYLNYLD9TvO3xV9MMvLFXUdU64+zj3f0NqIi2HOBFjJIGi7iABtJsPmvIp2vF2ua4DskH6IAzREQAWmsrGQxulkNmMFyfyG87PFblyvKCr01QIR5uns9/2pTi1p4NHO73N3KUIuclFGrSad6i1Vr9fyIZkfPJp5RZxuI2bIWHq+scM4+GoLyQFjtKzpDBzfSNHV7xsP6raibxgox2o7+iKoSjXwkToJg9oe03a7Ef+3rNVlG/Ry5nUlu5vB4xI8Rj3g71ZqlrDwO4TU45QREXhMItPlsfpI/vN/VbGSBwuCCOBujJ5lGSIiD0mcmsreSSNp3n/wCaU5sJP8F51Reo7q7jhqIt26+cVEAkYWO6LhY/qNx2+C6zknlZ09PmyG80B0Up7RABbJb7TSD3kpRq6dj3LsxDrtOq5b49n9SBUyaavkd1aZogZ6z7SSH4aNvulSFX5DfnwmXbO+WXvD3uLfw5qsFKtYijgNXZ7S6T/nAREUzKcty7rP2bIBrkOcRwGAHiT8lE5HSmCpkpn4E7PtM/UH5KJlKWSpyi4wtDzEeYDa1ozrN9mctNc+ogq2VE7A15IdzbWcG2B1E7FS3zkYRh+DZ6r5n0VF4x4cARqOI7ivVcLzVVVIijdI7oxtc93c0En5BcXQh2ZnP6chMr/Wec4jwuB4LoOVz7Ubm+ldHF4Pe0OH3bqmW3SR5cjqOhVLbOz9AiIt50Zpq2ksJb0m2e3vbiB46vFWkMoe0OGpwDh3EXUFbMjn9iG9hz2eDXG3ysqrF5N2kl3iTV47UvV47UqjccDkmnge9wndmNAuDe2N+7crHknG7yh5YSYgCCdQOPN8VCyGINI/yjNzbc299d+HBbsnOArwKfO0Zdx6Nsb32d6xQ4wxfDja/+naoiLaMApGQanQ17OzUtMLvXZeSM/DSD3go6jV82ja2X0MkUvcGvbnfhLlTfHdW0Z9TDfVJFzyb/AHGn9jEfiwFWKruTzc2ljYdcWdEe+Jzo/wC1WKwrsfJLVibT9WERFIrIdFkeGFxdGwNc7AnE3xvtWVdkyKcASsDs25F74X7lKReYJbnnOTCGEMaGtFmtAAG4DYs0RekSi5Xeah9vH9HFVSn8sKxmgFjnOjlicQ0XsM4N5xGDeltVVpHnU1o9Y3+QW7SySi8nYdDedO18X9EbkWiz+03wb+pSz+03xb+hWr2kR3g3rPJOqT2jvo1RtI8a2tPqm3yKyyNWssQTmue95AcLXxtzScHatijOSa4NekX4mWqIirGJXf6dp/RN+J/VSaXJ8cXm2NbfXbWfFSEXiil4IqMV2QREXpIKDl390n9lIfg0lTlDyvHnQOYNcpZEP6rms/uUZvEWQseINnRxx6KqqIdhcKhnFswxt/Ua9Sl7yqg0ejrB/Buyb2Mls53uODXdwcvAUpqlmJ8r6hT7O5vw+fuERFcLwiLVU1AjaXG+4AayTgGjiV4AqKlsbc5x4ADEk7gNpUQxvlxkuxnYacT67h9BhxK9ggJdpJMXnUNYjB6reO87e5SUvu1DfESaRBylk0SU0kDQG57HNbbAB1uafA2K5ikn0kbX6i4C43HU5vgQR4LtVyFdTaCqezqTXmj7z5xngbO7n8FboLcTcX5Og6Jeo2Op+e35oIiJ0dUa6iXMY524XHE7B4mylU9GBC2NwDgAAQcQTtPxuogZpJWs6rLSP/sb8cfdVmsWpnykhnpIYjufkiiN8Xm7vZ2HHEeo4/Q4cQpdPUtkbnNPAg4EHcRsK8UeeAh2kjweNY1CQDqu47js7l7TqGuJGponItVNUCRocL7iDrBGtp4hbUwIBERABZUFPpq2nj2Ncah/BsQ5t/fcz4LFXfIiiu19W4Y1FmxX2Qsvmn3nFzu4tWXV2ba8epi11uypryzpnsDgQQCDgQcQQdYK5KKE0kvkr75huaVx6zBrhJ7bB8W2Ow269RMp5MZUxGOQG2BaWmzmOHRew7HApPCe15OU1OnV8Nr7+CoRQ9M+CQQVNs4m0UoFmTcPsSb27dl9kxboyUllHKW1SqltmuQq6M6WTSdRhLY+J1Ok/IcAd635SlLY7NNnPIY3gXbfAXPgvYog1oaMA0ADuCy6qzC2ryRijNERLiQUDLWS/KIs0HNkaQ+J3ZeNV+BxB4Eqei9TaeUThJwkpR7o4unmzgQ4Zr2HNkYdbHDWOI2g7QQk82aMBdzsGt7R3f8AtQVpylogXNfF+9nmsY0XM4HUcNgGvOODduBIVdk6LnuMoLahuD43YGIHqjeD2hg5Oq9bCUcP3vT/ACd90u9a2Kb4fn/X84JFFS6Ntibucc553uP5bBwCkIiobbeWdMljhBEReHpFkOik0nUeQ2TgdTZPyPAjcrBR5Yw5pacQ4EHuKxydKXR2cbuYSx3Et2+IsfFMdLZlbX4INEpEWNJBJVSGKn6ptLKRdkW8Dtybm7Nttuic4wWZFNlka47pM9pMnmtm8nbfRtsalw2NOqEHtv8Ak252hfQmMDQAAABgAMAANQCi5KyVHSxCKMGwuSTi57jre87XEqYkd1rtllnOai93T3P9AiIqTOaaqkZMwxyNa9jhZzXC4K5+fIU9PjTu00XopXWe3gyU9IcH/eXTIpRk49iq2mFqxNZOCnyxGalkcudC9jXPzJxozdxzBYnmuFs/FpIVoDcXGI4KRomyV1SHta5ojp2WcAR/Gdax9ZYP5J0pN2xaM74Xvi/63BKdT1GMbXGS7egul0hPmEv3Nd0Xp5KR7Jqsf15D9SSvRySpz09NJ7SaZw+Bdb5Kl9Rq9H/P1K10izzJfMh1WVIojZ8jQ7Y0c5x4BouT4BeRR1NR5uPQM9JOOf7kWv75Hcr2jyXDALRRRx+o0D4ka1JWWzqMnxBYNlPSqoczefkiBkzIsdPctznSP6ckhznvtsJ2DgLAbljlfIMVUBngte3oSMOa9l9x2jgbg7lYol/tJ7t+efUbRW33eDh6vJFVT9JnlEfbhHPHrRbfcJ7lEhr43nNDxnDW081w4FrrEfBfQ1Grclwzi0sUcnrtDvhdN6esTisWLPx7MYV66yPEuTjEur9/Iql6rZY/ZzSsHwDrfJYDkTBtkqj/AF5PyK3LrFPlP5fc0rqMf7WUZNhc6lAo60OqXxxB0znta/NhGebtOYbkc1otmYuIC7KLkdRtNzCHkbZXPl/7CVt0TY66mDGta0x1DLNAA/gutYeqrNP1hStUYR7+pTb1F4/DH9yuoOSE01jVO0UfoonXe7hJKNQ4M+8uspKRkMbY42tYxgs1rRYAdy3It07JTeZMUWWzseZMIiKBWEREAEREAUMQzcoVA7UdO8f8zP7VYqBlJujr4ZNkzJID6zbSs+QlU9ct1GO29/HBdDsERFgJhERABFz2X+WDaZ+iY3SS7RewbfUDvPBQo+Wk7HN09K5jXkAEZw14dYK1Uzazg8ydciIqj0IiIAKulF8oU47MdQ8/8LP7lYqBk1ukr5pNkLI4B6zryv8AkYlv6dHdevhkhPsXiIi6kpCIiACIiACIiAKzlFRukpyYxeWEtmiG90Zvm+8Lt95KOrbNG2Vhu2QBze4i+PFWa56NvklSYThBUOc+A7GSG7pIeF8Xt73DYEp6np3OCsXdfQsg/BaIiLnS0IiIA+e8lWiTKb3PxcDK8X7Wdb5Ald/NC17c1wDgdhFwuPyzyZniqfKqTEklxaLXaTrwOBafzWWnynUWYYxC24z3dG4vjjcn4LXYlY1JNEVwdiiIshIIiIA01lW2GN0rzZsYLndwF8OKcnaN0dODILSzF00o3OkN833RZvuqDI3yupEIxgp3NfOdj5BZ0cPG2D3dzRtK6FdF0zTuEHY+7+hVN+AiImxWEREAEREAEREAFGyhk9lREYpAc11sQbFpBuHtOxwIBB3hSUQBQUda+OQU1Sf2uOiktZtQ0dYbBIB0m+Iw1WS21+T454zHI3OabHaCCNTmkYtcNhGIVM4z0mEgdUQDVIwXlYP5rB0x9pmO9u1INX05p76u3p9i2M/UtEWijro5m58T2vbqu03sdx3HgVvSdrHDLAiIvACItFZXRwtz5XtY3Vdxtc7hvPAL1LPCA3qtrK18khpqY/tcNLJa7adp6x2GQjot8ThrxaZ6vCMOp4DrkeLSvH8ph6A+0/Hc3armgyfHTxiONua0XO0kk63OJxc47ScSnGk6c299vb0+5XKfoeZPyeyniEUYOa2+JNy4k3L3Ha4kkk7ypKIn5UEREAEREAEREAEREAEREAEREAVtdyfgmdpC0sl9JETG/wAXNtnDg64VfW0tRTML21IkaNk0QcfvRuZ9ERU2UV2e/FM9TaOOqf8AFl0Li11M15bhdshbfwLXWSm/xZdM4NbTNYXYXdIXW8A1t0RYv/FRu935v7ktzOxoqWoqWB7qkRtOyGINP3pHP+isKHk/BC7SBpfL6SUmR/g5180cG2CIttdFdfuRSIttlkiIrjwIiIAIiIAIiIA//9k="/>
          <p:cNvSpPr>
            <a:spLocks noChangeAspect="1" noChangeArrowheads="1"/>
          </p:cNvSpPr>
          <p:nvPr/>
        </p:nvSpPr>
        <p:spPr bwMode="auto">
          <a:xfrm>
            <a:off x="76200" y="-790575"/>
            <a:ext cx="1676400" cy="15716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R"/>
          </a:p>
        </p:txBody>
      </p:sp>
      <p:pic>
        <p:nvPicPr>
          <p:cNvPr id="14342" name="Picture 6" descr="http://upload.wikimedia.org/wikipedia/commons/thumb/6/63/Venn_diagram_cmyk.png/220px-Venn_diagram_cmy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060848"/>
            <a:ext cx="4752528" cy="4471699"/>
          </a:xfrm>
          <a:prstGeom prst="rect">
            <a:avLst/>
          </a:prstGeom>
          <a:noFill/>
        </p:spPr>
      </p:pic>
      <p:cxnSp>
        <p:nvCxnSpPr>
          <p:cNvPr id="6" name="5 Conector recto"/>
          <p:cNvCxnSpPr/>
          <p:nvPr/>
        </p:nvCxnSpPr>
        <p:spPr>
          <a:xfrm>
            <a:off x="1475656" y="548680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2987824" y="0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200" dirty="0" smtClean="0"/>
              <a:t>DIAGRAMA DE VENN</a:t>
            </a:r>
            <a:endParaRPr lang="es-C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11560" y="692696"/>
            <a:ext cx="799288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R" sz="4000" b="1" dirty="0"/>
              <a:t>DIAGRAMA DE KARNAUGH </a:t>
            </a:r>
          </a:p>
          <a:p>
            <a:r>
              <a:rPr lang="es-CR" sz="3200" dirty="0"/>
              <a:t>El diagrama de </a:t>
            </a:r>
            <a:r>
              <a:rPr lang="es-CR" sz="3200" dirty="0" err="1"/>
              <a:t>Karnaugh</a:t>
            </a:r>
            <a:r>
              <a:rPr lang="es-CR" sz="3200" dirty="0"/>
              <a:t> es un método gráfico que se utiliza para simplificar una ecuación lógica y </a:t>
            </a:r>
            <a:r>
              <a:rPr lang="es-CR" sz="3200" dirty="0" err="1"/>
              <a:t>asi</a:t>
            </a:r>
            <a:r>
              <a:rPr lang="es-CR" sz="3200" dirty="0"/>
              <a:t> convertir una tabla de verdad a su circuito lógico correspondiente en un proceso simple y ordenado. Aunque un diagrama de </a:t>
            </a:r>
            <a:r>
              <a:rPr lang="es-CR" sz="3200" dirty="0" err="1"/>
              <a:t>Karnaugh</a:t>
            </a:r>
            <a:r>
              <a:rPr lang="es-CR" sz="3200" dirty="0"/>
              <a:t> se puede utilizar para resolver </a:t>
            </a:r>
            <a:r>
              <a:rPr lang="es-CR" sz="3200" dirty="0" smtClean="0"/>
              <a:t>problemas con </a:t>
            </a:r>
            <a:r>
              <a:rPr lang="es-CR" sz="3200" dirty="0"/>
              <a:t>cualquier numero de variables de entrada, su utilidad practica se limita a seis variables. </a:t>
            </a:r>
          </a:p>
          <a:p>
            <a:r>
              <a:rPr lang="es-CR" sz="3200" dirty="0"/>
              <a:t/>
            </a:r>
            <a:br>
              <a:rPr lang="es-CR" sz="3200" dirty="0"/>
            </a:br>
            <a:endParaRPr lang="es-C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3.bp.blogspot.com/_RU3bJpHKLZY/SfykgpiKtZI/AAAAAAAAAR0/-4a_FhvD5sU/s400/Nueva+imagen+(29)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700808"/>
            <a:ext cx="6216352" cy="4464496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755576" y="476672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200" dirty="0" smtClean="0"/>
              <a:t>DIAGRAMA DE </a:t>
            </a:r>
            <a:r>
              <a:rPr lang="es-CR" sz="3200" b="1" dirty="0"/>
              <a:t>KARNAUGH </a:t>
            </a:r>
            <a:endParaRPr lang="es-C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822960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933056"/>
            <a:ext cx="655272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i="1" dirty="0" smtClean="0"/>
              <a:t>Magnitudes digitales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R" i="1" dirty="0" smtClean="0"/>
              <a:t>son </a:t>
            </a:r>
            <a:r>
              <a:rPr lang="es-CR" i="1" dirty="0"/>
              <a:t>aquellas que varían de forma discreta, por incrementos. Por</a:t>
            </a:r>
          </a:p>
          <a:p>
            <a:r>
              <a:rPr lang="es-CR" dirty="0"/>
              <a:t>ejemplo, el saldo de una cuenta corriente, el número de alumnos en un aula, los días de la</a:t>
            </a:r>
          </a:p>
          <a:p>
            <a:r>
              <a:rPr lang="es-CR" dirty="0"/>
              <a:t>semana, el sueldo de un empleado, o incluso, por grande que sea, el número de células del</a:t>
            </a:r>
          </a:p>
          <a:p>
            <a:r>
              <a:rPr lang="es-CR" dirty="0"/>
              <a:t>cuerpo humano.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82296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3356992"/>
            <a:ext cx="5040560" cy="2910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b="1" dirty="0" smtClean="0"/>
              <a:t/>
            </a:r>
            <a:br>
              <a:rPr lang="es-CR" b="1" dirty="0" smtClean="0"/>
            </a:br>
            <a:r>
              <a:rPr lang="es-CR" b="1" dirty="0" smtClean="0"/>
              <a:t>Compuerta NOT o inversor</a:t>
            </a:r>
            <a:br>
              <a:rPr lang="es-CR" b="1" dirty="0" smtClean="0"/>
            </a:b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3052936"/>
          </a:xfrm>
        </p:spPr>
        <p:txBody>
          <a:bodyPr/>
          <a:lstStyle/>
          <a:p>
            <a:r>
              <a:rPr lang="es-CR" dirty="0" smtClean="0"/>
              <a:t>Acepta </a:t>
            </a:r>
            <a:r>
              <a:rPr lang="es-CR" dirty="0"/>
              <a:t>solo una variable booleana como entrada y produce el complemento de ese valor como salida</a:t>
            </a:r>
          </a:p>
          <a:p>
            <a:r>
              <a:rPr lang="es-CR" dirty="0"/>
              <a:t>Compuertas lógicas</a:t>
            </a:r>
          </a:p>
          <a:p>
            <a:endParaRPr lang="es-C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645024"/>
            <a:ext cx="3657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b="1" dirty="0" smtClean="0"/>
              <a:t>Compuerta OR</a:t>
            </a:r>
            <a:br>
              <a:rPr lang="es-CR" b="1" dirty="0" smtClean="0"/>
            </a:b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2188840"/>
          </a:xfrm>
        </p:spPr>
        <p:txBody>
          <a:bodyPr/>
          <a:lstStyle/>
          <a:p>
            <a:r>
              <a:rPr lang="es-CR" dirty="0" smtClean="0"/>
              <a:t>Toma </a:t>
            </a:r>
            <a:r>
              <a:rPr lang="es-CR" dirty="0"/>
              <a:t>como entrada los valores de dos o más variables booleanas. La salida es la suma booleana de sus valores de entrada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138716"/>
            <a:ext cx="4680520" cy="162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b="1" dirty="0" smtClean="0"/>
              <a:t>Compuerta AND</a:t>
            </a:r>
            <a:br>
              <a:rPr lang="es-CR" b="1" dirty="0" smtClean="0"/>
            </a:b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2908920"/>
          </a:xfrm>
        </p:spPr>
        <p:txBody>
          <a:bodyPr/>
          <a:lstStyle/>
          <a:p>
            <a:r>
              <a:rPr lang="es-CR" dirty="0" smtClean="0"/>
              <a:t>Toma </a:t>
            </a:r>
            <a:r>
              <a:rPr lang="es-CR" dirty="0"/>
              <a:t>como entrada los valores de dos o más variables booleanas. La salida es el producto booleano de sus valores de entrada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077072"/>
            <a:ext cx="4399579" cy="1906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9782" y="980728"/>
            <a:ext cx="6735317" cy="5145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68</TotalTime>
  <Words>526</Words>
  <Application>Microsoft Office PowerPoint</Application>
  <PresentationFormat>Presentación en pantalla (4:3)</PresentationFormat>
  <Paragraphs>63</Paragraphs>
  <Slides>24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Civil</vt:lpstr>
      <vt:lpstr>Arquitectura  de computadoras</vt:lpstr>
      <vt:lpstr>Magnitud analógica </vt:lpstr>
      <vt:lpstr>Diapositiva 3</vt:lpstr>
      <vt:lpstr>Magnitudes digitales</vt:lpstr>
      <vt:lpstr>Diapositiva 5</vt:lpstr>
      <vt:lpstr> Compuerta NOT o inversor </vt:lpstr>
      <vt:lpstr>Compuerta OR </vt:lpstr>
      <vt:lpstr>Compuerta AND </vt:lpstr>
      <vt:lpstr>Diapositiva 9</vt:lpstr>
      <vt:lpstr>Lógica digital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DIAGRAMA DE VENN</vt:lpstr>
      <vt:lpstr>Diapositiva 20</vt:lpstr>
      <vt:lpstr>Diapositiva 21</vt:lpstr>
      <vt:lpstr>Diapositiva 22</vt:lpstr>
      <vt:lpstr>Diapositiva 23</vt:lpstr>
      <vt:lpstr>Diapositiva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Arquitectura  de computadoras</dc:title>
  <dc:creator>Rossy</dc:creator>
  <cp:lastModifiedBy>Rossy</cp:lastModifiedBy>
  <cp:revision>1</cp:revision>
  <dcterms:created xsi:type="dcterms:W3CDTF">2011-06-14T14:24:27Z</dcterms:created>
  <dcterms:modified xsi:type="dcterms:W3CDTF">2011-06-14T19:49:20Z</dcterms:modified>
</cp:coreProperties>
</file>